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84" r:id="rId3"/>
    <p:sldId id="257" r:id="rId4"/>
    <p:sldId id="258" r:id="rId5"/>
    <p:sldId id="274" r:id="rId6"/>
    <p:sldId id="275" r:id="rId7"/>
    <p:sldId id="276" r:id="rId8"/>
    <p:sldId id="261" r:id="rId9"/>
    <p:sldId id="287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285" r:id="rId24"/>
    <p:sldId id="273" r:id="rId25"/>
    <p:sldId id="288" r:id="rId26"/>
    <p:sldId id="286" r:id="rId27"/>
    <p:sldId id="260" r:id="rId28"/>
    <p:sldId id="262" r:id="rId29"/>
    <p:sldId id="277" r:id="rId30"/>
    <p:sldId id="263" r:id="rId31"/>
    <p:sldId id="264" r:id="rId32"/>
    <p:sldId id="265" r:id="rId33"/>
    <p:sldId id="266" r:id="rId34"/>
    <p:sldId id="278" r:id="rId35"/>
    <p:sldId id="267" r:id="rId36"/>
    <p:sldId id="268" r:id="rId37"/>
    <p:sldId id="295" r:id="rId38"/>
    <p:sldId id="298" r:id="rId39"/>
    <p:sldId id="299" r:id="rId40"/>
    <p:sldId id="269" r:id="rId41"/>
    <p:sldId id="270" r:id="rId42"/>
    <p:sldId id="271" r:id="rId43"/>
    <p:sldId id="280" r:id="rId44"/>
    <p:sldId id="281" r:id="rId45"/>
    <p:sldId id="272" r:id="rId46"/>
    <p:sldId id="282" r:id="rId47"/>
    <p:sldId id="296" r:id="rId48"/>
    <p:sldId id="289" r:id="rId49"/>
    <p:sldId id="290" r:id="rId50"/>
    <p:sldId id="291" r:id="rId51"/>
    <p:sldId id="292" r:id="rId52"/>
    <p:sldId id="293" r:id="rId53"/>
    <p:sldId id="294" r:id="rId54"/>
    <p:sldId id="297" r:id="rId5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0:10:31.86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462 62 24575,'57'-3'0,"84"-13"0,-55-3 0,-58 12 0,0 1 0,52-4 0,234 12 0,-298-1 0,0 2 0,-1 0 0,1 1 0,-1 1 0,1 0 0,-1 1 0,-1 0 0,24 15 0,5 7 0,54 45 0,3 21 0,-24-20 0,-54-51 0,0 0 0,-2 2 0,21 32 0,-21-29 0,-4-4 0,-2 1 0,13 31 0,-1-4 0,-12-22 0,-2 1 0,-1-1 0,-2 2 0,9 46 0,-5-17 0,48 123 0,-28-94 0,6 11 0,-20-56 0,19 71 0,-1 12 0,10 48 0,-42-154 0,0-1 0,1 0 0,1 0 0,13 25 0,-9-21 0,-2 0 0,-1 0 0,10 50 0,1 79 0,-16 96 0,-4-154 0,1-88 0,-1 0 0,0 0 0,0 0 0,-1 0 0,0 0 0,-1 0 0,0 0 0,0 0 0,-7 12 0,0-5 0,0 1 0,-1-1 0,-17 17 0,20-25 0,0-1 0,0 0 0,0 0 0,-1-1 0,1 0 0,-16 5 0,-20 13 0,-188 119 0,195-123 0,-63 23 0,30-15 0,4 0 0,-1-3 0,0-3 0,-2-3 0,0-3 0,-1-3 0,-1-3 0,-100 0 0,-247-12 0,382 1 0,0-1 0,-70-16 0,82 11 0,1-1 0,-1 0 0,1-2 0,1-1 0,-23-15 0,-13-7 0,47 29 0,1-1 0,0-1 0,0 0 0,1 0 0,-1-1 0,2 0 0,-1 0 0,1-1 0,1 0 0,-1-1 0,2 1 0,-1-1 0,1-1 0,1 1 0,0-1 0,-4-13 0,-8-33 0,-18-116 0,33 163 0,-17-75 0,12 57 0,1 0 0,1 0 0,-1-30 0,6-405 0,2 207 0,-3 95 0,3-177 0,0 292 0,2 1 0,2 0 0,1 0 0,20-61 0,9 24 0,-24 55 0,0 0 0,9-36 0,-14 39 0,1 0 0,1 1 0,0 0 0,2 1 0,1 0 0,0 1 0,2 0 0,22-25 0,6-9 0,39-64 0,-76 109 16,0 0-1,-1-1 0,0 0 1,2-11-1,-4 14-175,0 0 0,0 1-1,1-1 1,0 0 0,1 1 0,-1 0-1,1 0 1,10-13 0,-4 11-6666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0:10:37.3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603 340 24575,'1'-1'0,"-1"0"0,1 0 0,-1 0 0,1 0 0,-1 0 0,1 0 0,0 0 0,-1 0 0,1 0 0,0 0 0,0 0 0,0 1 0,0-1 0,0 0 0,-1 1 0,1-1 0,1 0 0,0 0 0,27-14 0,-17 10 0,95-46 0,2 5 0,139-39 0,-80 29 0,-119 40 0,0 2 0,1 3 0,0 2 0,1 2 0,0 2 0,65 2 0,-58 3 0,59 3 0,-101-2 0,0 1 0,0 1 0,0 1 0,-1 0 0,19 8 0,4 4 0,62 36 0,-88-44 0,-1-1 0,0 2 0,-1-1 0,0 1 0,0 1 0,-1 0 0,0 0 0,-1 1 0,10 15 0,25 48 0,-12-23 0,-1 2 0,-3 0 0,22 65 0,-15-40 0,-5-15 0,-10-5 0,14 76 0,-9-35 0,-16-61 0,-1 1 0,4 76 0,-12 80 0,-1-69 0,2-46 0,-12 280 0,-13-167 0,21-157 0,-7 59 0,-33 140 0,34-189 0,-8 89 0,-2 12 0,16-129 0,0 1 0,-2-1 0,0-1 0,-2 1 0,-16 30 0,-18 17 0,-93 111 0,103-144 0,-2-1 0,-2-2 0,-60 39 0,75-54 0,-194 119 0,169-109 0,-2-2 0,-91 30 0,90-38 0,-1-2 0,0-2 0,0-2 0,-77 1 0,-273-12 0,378 3 0,0-1 0,0-1 0,0-1 0,0-1 0,0-1 0,1 0 0,0-2 0,0-1 0,-28-14 0,21 1 0,0-1 0,-44-47 0,47 45 0,-5-5 0,-1 1 0,-1 2 0,-60-37 0,71 51 0,1-1 0,0-1 0,1 0 0,1-1 0,0-1 0,-25-30 0,34 34 0,1 0 0,0-1 0,1 1 0,0-1 0,1-1 0,1 1 0,0-1 0,0 0 0,2 0 0,0-1 0,0 1 0,0-16 0,-1-388 0,6 221 0,-3 142 0,2 1 0,3-1 0,2 1 0,18-78 0,12-52 0,-29 138 0,1-1 0,2 2 0,27-72 0,54-156 0,-1 3 0,-73 235 0,0 1 0,3 1 0,1 1 0,41-50 0,23-40 0,-62 87 0,-1-1 0,-2 0 0,-2-1 0,-1-2 0,15-52 0,-19 35 0,-11 45 0,0 1 0,0-1 0,1 1 0,0 0 0,1 0 0,0 0 0,1 0 0,7-12 0,53-57-1365,-55 62-5461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0:33:47.16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266 41 24575,'199'-16'0,"-74"2"0,551 3 0,-429 13 0,-237-2 0,1 2 0,-1-1 0,0 1 0,0 1 0,0 0 0,0 0 0,0 1 0,-1 0 0,0 1 0,0 0 0,0 1 0,0-1 0,-1 2 0,0-1 0,0 1 0,0 0 0,-1 1 0,-1 0 0,1 0 0,-1 0 0,8 15 0,-3-2 0,-1 1 0,-1 0 0,-1 1 0,6 25 0,-12-37 0,-1 0 0,1 0 0,-2-1 0,0 1 0,0 0 0,-1 0 0,0 0 0,-1-1 0,0 1 0,0 0 0,-7 15 0,5-19 0,1 0 0,-2-1 0,1 1 0,-1-1 0,0 1 0,0-1 0,0-1 0,-1 1 0,0-1 0,0 0 0,-1 0 0,-7 4 0,-8 3 0,0 0 0,-38 14 0,16-13 0,0-2 0,-2-2 0,1-2 0,-58 1 0,17 0 0,44-4 0,9-1 0,-61 13 0,56-7 0,0-2 0,-1-2 0,-39 1 0,-119-7 0,72-2 0,37 5 0,-97-4 0,177 1 0,0-1 0,0 0 0,0 0 0,0 0 0,1-1 0,-1 0 0,1-1 0,0 0 0,0 0 0,0 0 0,0-1 0,1 0 0,-1 0 0,1-1 0,0 0 0,-9-12 0,-4-8 0,2 0 0,0-1 0,-12-29 0,22 38 0,0 1 0,2-1 0,0 1 0,2-1 0,0-1 0,0 1 0,2 0 0,0-1 0,1 1 0,5-34 0,-4 48 0,-1 0 0,1 0 0,0 0 0,1 0 0,-1 0 0,1 0 0,-1 0 0,1 0 0,1 1 0,-1-1 0,0 1 0,1-1 0,0 1 0,-1 0 0,1 0 0,1 0 0,2-2 0,8-4 0,-1 0 0,1 1 0,18-8 0,13-7 0,-31 16-114,-1 0 1,1 1-1,0 0 0,0 1 0,0 1 1,1 0-1,0 1 0,-1 1 0,1 0 1,0 1-1,25 1 0,-19 1-6712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ff32944e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ff32944e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ff32944e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ff32944e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4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ff32944e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ff32944e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ff32944e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ff32944e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f32944e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f32944e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ff32944e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ff32944e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ff32944e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ff32944e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ff32944e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ff32944e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ff32944e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ff32944e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ff32944e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ff32944e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ff32944e9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ff32944e9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ff32944e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ff32944e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ff32944e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ff32944e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ff32944e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ff32944e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customXml" Target="../ink/ink3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376350"/>
            <a:ext cx="5862000" cy="24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311C20"/>
                </a:solidFill>
              </a:rPr>
              <a:t>A Framework for detecting dental anomalies using segmentation, deep learning, few-shot learning, and meta learning techniques</a:t>
            </a:r>
            <a:endParaRPr sz="3000" dirty="0"/>
          </a:p>
        </p:txBody>
      </p:sp>
      <p:sp>
        <p:nvSpPr>
          <p:cNvPr id="55" name="Google Shape;55;p13"/>
          <p:cNvSpPr txBox="1"/>
          <p:nvPr/>
        </p:nvSpPr>
        <p:spPr>
          <a:xfrm>
            <a:off x="-11750" y="3599400"/>
            <a:ext cx="41448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Aly Essam             – 221071 CS</a:t>
            </a:r>
            <a:endParaRPr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spcBef>
                <a:spcPts val="1000"/>
              </a:spcBef>
            </a:pPr>
            <a:r>
              <a:rPr lang="en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Mohaned Gamal   – 222035 CS</a:t>
            </a:r>
            <a:endParaRPr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lvl="0" indent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311C2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11750" y="4447200"/>
            <a:ext cx="44829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Under supervision of dr.Ayman Ezzat and Eng.Mahmoud Daker</a:t>
            </a:r>
            <a:endParaRPr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400" y="94851"/>
            <a:ext cx="1497600" cy="12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525" y="0"/>
            <a:ext cx="4215250" cy="10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497600" cy="1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5425" y="2095825"/>
            <a:ext cx="3572675" cy="2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BB1B-1D7A-09F9-DE8B-61FFF9B7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1/3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D5BAF-1CF6-6C25-BB62-65EDE66D7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gender classification problem from panoramic X-ray was solved using our methodology.</a:t>
            </a:r>
          </a:p>
          <a:p>
            <a:r>
              <a:rPr lang="en-US" dirty="0">
                <a:solidFill>
                  <a:schemeClr val="tx1"/>
                </a:solidFill>
              </a:rPr>
              <a:t>Handling </a:t>
            </a:r>
            <a:r>
              <a:rPr lang="en-US" b="1" dirty="0">
                <a:solidFill>
                  <a:schemeClr val="accent1"/>
                </a:solidFill>
              </a:rPr>
              <a:t>Small Amount of Data</a:t>
            </a:r>
          </a:p>
          <a:p>
            <a:r>
              <a:rPr lang="en-US" dirty="0">
                <a:solidFill>
                  <a:schemeClr val="tx1"/>
                </a:solidFill>
              </a:rPr>
              <a:t> Increasing Accuracy using </a:t>
            </a:r>
            <a:r>
              <a:rPr lang="en-US" b="1" dirty="0">
                <a:solidFill>
                  <a:schemeClr val="accent1"/>
                </a:solidFill>
              </a:rPr>
              <a:t>Ensemble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E1864-446C-0A47-B030-EC1A9EA8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114" y="2064232"/>
            <a:ext cx="3062514" cy="159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6076-CD02-5136-69F3-F3AE4828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1/2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BE3F2-A0C8-3C9B-29F0-C87B6883E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CNN model, VGG,  Resnet,  Inceptionv3, </a:t>
            </a:r>
            <a:r>
              <a:rPr lang="en-US" dirty="0" err="1">
                <a:solidFill>
                  <a:schemeClr val="tx1"/>
                </a:solidFill>
              </a:rPr>
              <a:t>DenseNet</a:t>
            </a:r>
            <a:r>
              <a:rPr lang="en-US" dirty="0">
                <a:solidFill>
                  <a:schemeClr val="tx1"/>
                </a:solidFill>
              </a:rPr>
              <a:t>, all were fine-tuned </a:t>
            </a:r>
          </a:p>
          <a:p>
            <a:r>
              <a:rPr lang="en-US" dirty="0">
                <a:solidFill>
                  <a:schemeClr val="tx1"/>
                </a:solidFill>
              </a:rPr>
              <a:t>Applying </a:t>
            </a:r>
            <a:r>
              <a:rPr lang="en-US" b="1" dirty="0">
                <a:solidFill>
                  <a:schemeClr val="accent1"/>
                </a:solidFill>
              </a:rPr>
              <a:t>ensemble models </a:t>
            </a:r>
            <a:r>
              <a:rPr lang="en-US" dirty="0">
                <a:solidFill>
                  <a:schemeClr val="tx1"/>
                </a:solidFill>
              </a:rPr>
              <a:t>(weighted average, Stacking), combining the best three models(CNN, ResNet-50, and VGG19) to increase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7B8C7-79F3-850E-A207-8231B1D8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2" y="3286110"/>
            <a:ext cx="4360076" cy="1106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560A5-E75C-35AE-B4CC-A1F8C44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76" y="3154877"/>
            <a:ext cx="4194714" cy="11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3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A9AA-6719-8FFF-8F20-1D18ABB0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2/2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62C57-FD7D-50FA-B24A-A99BE59A9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</a:t>
            </a:r>
            <a:r>
              <a:rPr lang="en-US" b="1" dirty="0">
                <a:solidFill>
                  <a:schemeClr val="accent1"/>
                </a:solidFill>
              </a:rPr>
              <a:t>Few-Shot learning </a:t>
            </a:r>
            <a:r>
              <a:rPr lang="en-US" dirty="0">
                <a:solidFill>
                  <a:schemeClr val="tx1"/>
                </a:solidFill>
              </a:rPr>
              <a:t>(Siamese, reptile), dealing with a small amount of data</a:t>
            </a:r>
          </a:p>
          <a:p>
            <a:r>
              <a:rPr lang="en-US" b="1" dirty="0">
                <a:solidFill>
                  <a:schemeClr val="accent1"/>
                </a:solidFill>
              </a:rPr>
              <a:t>Ensemble</a:t>
            </a:r>
            <a:r>
              <a:rPr lang="en-US" dirty="0">
                <a:solidFill>
                  <a:schemeClr val="tx1"/>
                </a:solidFill>
              </a:rPr>
              <a:t> the two few-shot learning models using the best ensemble model from the past experiment (weighted average), to enhance accuracy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444CC-BC5C-5118-83D1-544B7D49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446" y="3186546"/>
            <a:ext cx="7159108" cy="11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080DA-7B53-34C8-98F8-097DBAAE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64D5A-6078-AD50-FD93-B562521A0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Published a paper in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Helvetica Neue"/>
              </a:rPr>
              <a:t>the 7th International Conference on Activity and Behavior Computing, </a:t>
            </a:r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with title: </a:t>
            </a:r>
            <a:r>
              <a:rPr lang="en-US" dirty="0">
                <a:solidFill>
                  <a:schemeClr val="tx1"/>
                </a:solidFill>
              </a:rPr>
              <a:t>Gender Classification in Panoramic Dental X-Rays using Few-shot Learning and Ensemble Model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FF80-6486-6FC0-8556-2FBDEDDE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119" y="64055"/>
            <a:ext cx="1256854" cy="667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EE7B7-6C0D-488F-BE11-35C9D279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76972"/>
            <a:ext cx="9144000" cy="267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6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6B81-FFF9-73D7-DBB9-6F94FD1E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Problem 2/3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D8F68-5CE7-EF99-46C5-F10527C71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Enhancing the resolution of our dental panoramic X-ray dataset using </a:t>
            </a:r>
            <a:r>
              <a:rPr lang="en-US" b="1">
                <a:solidFill>
                  <a:schemeClr val="accent1"/>
                </a:solidFill>
              </a:rPr>
              <a:t>ESRGAN.</a:t>
            </a:r>
          </a:p>
          <a:p>
            <a:r>
              <a:rPr lang="en-US">
                <a:solidFill>
                  <a:schemeClr val="tx1"/>
                </a:solidFill>
              </a:rPr>
              <a:t>Applying </a:t>
            </a:r>
            <a:r>
              <a:rPr lang="en-US" b="1">
                <a:solidFill>
                  <a:schemeClr val="accent1"/>
                </a:solidFill>
              </a:rPr>
              <a:t>Keras tuner </a:t>
            </a:r>
            <a:r>
              <a:rPr lang="en-US">
                <a:solidFill>
                  <a:schemeClr val="tx1"/>
                </a:solidFill>
              </a:rPr>
              <a:t>to get the best architecture for our models.</a:t>
            </a:r>
          </a:p>
          <a:p>
            <a:r>
              <a:rPr lang="en-US">
                <a:solidFill>
                  <a:schemeClr val="tx1"/>
                </a:solidFill>
              </a:rPr>
              <a:t>Applying </a:t>
            </a:r>
            <a:r>
              <a:rPr lang="en-US" b="1">
                <a:solidFill>
                  <a:schemeClr val="accent1"/>
                </a:solidFill>
              </a:rPr>
              <a:t>four types of ensemble learning </a:t>
            </a:r>
            <a:r>
              <a:rPr lang="en-US">
                <a:solidFill>
                  <a:schemeClr val="tx1"/>
                </a:solidFill>
              </a:rPr>
              <a:t>models to increase accuracy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Google Shape;67;p14">
            <a:extLst>
              <a:ext uri="{FF2B5EF4-FFF2-40B4-BE49-F238E27FC236}">
                <a16:creationId xmlns:a16="http://schemas.microsoft.com/office/drawing/2014/main" id="{04BBB8B0-6ACD-5E60-19F2-4374814821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89963" y="2867891"/>
            <a:ext cx="2667000" cy="2023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760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8F2A-32C9-BE1E-CEFD-69AB6304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1/2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15C3A-E95D-6733-88BE-2CFEB304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CNN model (from scratch), VGG,  Resnet,  Inceptionv3, </a:t>
            </a:r>
            <a:r>
              <a:rPr lang="en-US" dirty="0" err="1">
                <a:solidFill>
                  <a:schemeClr val="tx1"/>
                </a:solidFill>
              </a:rPr>
              <a:t>DenseNet</a:t>
            </a:r>
            <a:r>
              <a:rPr lang="en-US" dirty="0">
                <a:solidFill>
                  <a:schemeClr val="tx1"/>
                </a:solidFill>
              </a:rPr>
              <a:t>, all were fine-tuned </a:t>
            </a:r>
          </a:p>
          <a:p>
            <a:r>
              <a:rPr lang="en-US" dirty="0">
                <a:solidFill>
                  <a:schemeClr val="tx1"/>
                </a:solidFill>
              </a:rPr>
              <a:t>Enhancing the resolution using </a:t>
            </a:r>
            <a:r>
              <a:rPr lang="en-US" b="1" dirty="0">
                <a:solidFill>
                  <a:schemeClr val="accent1"/>
                </a:solidFill>
              </a:rPr>
              <a:t>ESRGAN</a:t>
            </a:r>
            <a:r>
              <a:rPr lang="en-US" dirty="0">
                <a:solidFill>
                  <a:schemeClr val="tx1"/>
                </a:solidFill>
              </a:rPr>
              <a:t> showed an effective increase in accuracy by </a:t>
            </a:r>
            <a:r>
              <a:rPr lang="en-US" b="1" dirty="0">
                <a:solidFill>
                  <a:schemeClr val="accent1"/>
                </a:solidFill>
              </a:rPr>
              <a:t>2%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6B25-F912-2EA1-F948-47AF6D78D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75" y="2742911"/>
            <a:ext cx="7335650" cy="17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C9A5-2762-08F1-8F71-E2C50485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2/2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D7631-F4BF-32C7-8890-7031D511B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ensemble models</a:t>
            </a:r>
            <a:r>
              <a:rPr lang="en-US" dirty="0"/>
              <a:t>(</a:t>
            </a:r>
            <a:r>
              <a:rPr lang="en-US" b="1" dirty="0">
                <a:solidFill>
                  <a:schemeClr val="accent1"/>
                </a:solidFill>
              </a:rPr>
              <a:t>WeightedAverage, Stacking, Boosting, and Bagging</a:t>
            </a:r>
            <a:r>
              <a:rPr lang="en-US" dirty="0"/>
              <a:t>) </a:t>
            </a:r>
            <a:r>
              <a:rPr lang="en-US" dirty="0">
                <a:solidFill>
                  <a:schemeClr val="tx1"/>
                </a:solidFill>
              </a:rPr>
              <a:t>to increase accuracy by combining the best three models(CNN, ResNet-50, and VGG19).</a:t>
            </a:r>
          </a:p>
          <a:p>
            <a:r>
              <a:rPr lang="en-US" dirty="0">
                <a:solidFill>
                  <a:schemeClr val="tx1"/>
                </a:solidFill>
              </a:rPr>
              <a:t>Applying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different methodologies </a:t>
            </a:r>
            <a:r>
              <a:rPr lang="en-US" dirty="0">
                <a:solidFill>
                  <a:schemeClr val="tx1"/>
                </a:solidFill>
              </a:rPr>
              <a:t>for each model to get the best outcome from it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4951B-7F36-EEDD-C211-0F9ACE32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" y="2843593"/>
            <a:ext cx="9098274" cy="12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20619-1514-6BCA-CB66-154075E64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F39D5-861D-87A2-E068-19FA7226B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Published a paper in the </a:t>
            </a:r>
            <a:r>
              <a:rPr lang="en-US" b="1" dirty="0">
                <a:solidFill>
                  <a:schemeClr val="accent1"/>
                </a:solidFill>
              </a:rPr>
              <a:t>IMSA</a:t>
            </a:r>
            <a:r>
              <a:rPr lang="en-US" dirty="0">
                <a:solidFill>
                  <a:schemeClr val="tx1"/>
                </a:solidFill>
              </a:rPr>
              <a:t> conference,</a:t>
            </a:r>
            <a:r>
              <a:rPr lang="en-US" dirty="0"/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Helvetica Neue"/>
              </a:rPr>
              <a:t>with the title: </a:t>
            </a:r>
            <a:r>
              <a:rPr lang="en-US" dirty="0">
                <a:solidFill>
                  <a:schemeClr val="tx1"/>
                </a:solidFill>
              </a:rPr>
              <a:t>Automated Diagnosis of Dental Conditions in Panoramic X-Rays with Ensemble Deep Learning Models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0039F-6A25-B664-4A51-FB85AFC2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847" y="445025"/>
            <a:ext cx="1314633" cy="552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AF64C1-9A5C-BDF8-6E63-87C64147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15" y="2305854"/>
            <a:ext cx="6680970" cy="26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1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E1B9-A8FC-AD94-784D-041940A06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3/3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7735A-C35A-8C3F-88FD-C196C8ABE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</a:t>
            </a:r>
            <a:r>
              <a:rPr lang="en-US" b="1" dirty="0">
                <a:solidFill>
                  <a:schemeClr val="accent1"/>
                </a:solidFill>
              </a:rPr>
              <a:t>segmentation</a:t>
            </a:r>
            <a:r>
              <a:rPr lang="en-US" dirty="0">
                <a:solidFill>
                  <a:schemeClr val="tx1"/>
                </a:solidFill>
              </a:rPr>
              <a:t> to get each tooth for the unlabeled X-rays. </a:t>
            </a:r>
          </a:p>
          <a:p>
            <a:r>
              <a:rPr lang="en-US" dirty="0">
                <a:solidFill>
                  <a:schemeClr val="tx1"/>
                </a:solidFill>
              </a:rPr>
              <a:t>Applying </a:t>
            </a:r>
            <a:r>
              <a:rPr lang="en-US" b="1" dirty="0">
                <a:solidFill>
                  <a:schemeClr val="accent1"/>
                </a:solidFill>
              </a:rPr>
              <a:t>few-shot learning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seamise</a:t>
            </a:r>
            <a:r>
              <a:rPr lang="en-US" dirty="0">
                <a:solidFill>
                  <a:schemeClr val="tx1"/>
                </a:solidFill>
              </a:rPr>
              <a:t>, reptile), and </a:t>
            </a:r>
            <a:r>
              <a:rPr lang="en-US" b="1" dirty="0">
                <a:solidFill>
                  <a:schemeClr val="accent1"/>
                </a:solidFill>
              </a:rPr>
              <a:t>vision transformers </a:t>
            </a:r>
            <a:r>
              <a:rPr lang="en-US" dirty="0">
                <a:solidFill>
                  <a:schemeClr val="tx1"/>
                </a:solidFill>
              </a:rPr>
              <a:t>for small data sets, to deal with the limitation of data. </a:t>
            </a:r>
          </a:p>
        </p:txBody>
      </p:sp>
      <p:pic>
        <p:nvPicPr>
          <p:cNvPr id="5" name="Picture 4" descr="X-ray of a human body&#10;&#10;AI-generated content may be incorrect.">
            <a:extLst>
              <a:ext uri="{FF2B5EF4-FFF2-40B4-BE49-F238E27FC236}">
                <a16:creationId xmlns:a16="http://schemas.microsoft.com/office/drawing/2014/main" id="{D72C0047-AC04-E30A-445C-485EE064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109" y="2856713"/>
            <a:ext cx="3976200" cy="1712162"/>
          </a:xfrm>
          <a:prstGeom prst="rect">
            <a:avLst/>
          </a:prstGeom>
        </p:spPr>
      </p:pic>
      <p:pic>
        <p:nvPicPr>
          <p:cNvPr id="7" name="Picture 6" descr="A white symbol on a black background&#10;&#10;AI-generated content may be incorrect.">
            <a:extLst>
              <a:ext uri="{FF2B5EF4-FFF2-40B4-BE49-F238E27FC236}">
                <a16:creationId xmlns:a16="http://schemas.microsoft.com/office/drawing/2014/main" id="{E72ECA71-B15E-26EF-3E39-921BB2DA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88" y="2856713"/>
            <a:ext cx="4684912" cy="156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78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231A-896C-8B52-5EDC-F54C0199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1/3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D80EB-910D-EFEC-1D97-5262F2DBA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For segmentation, we applied two methodologies</a:t>
            </a:r>
            <a:r>
              <a:rPr lang="en-US" dirty="0"/>
              <a:t>: </a:t>
            </a:r>
            <a:r>
              <a:rPr lang="en-US" b="1" dirty="0">
                <a:solidFill>
                  <a:schemeClr val="accent1"/>
                </a:solidFill>
              </a:rPr>
              <a:t>U-Net,  SAM</a:t>
            </a:r>
            <a:r>
              <a:rPr lang="en-US" dirty="0">
                <a:solidFill>
                  <a:schemeClr val="tx1"/>
                </a:solidFill>
              </a:rPr>
              <a:t>(fine-tuned</a:t>
            </a:r>
            <a:r>
              <a:rPr lang="en-US" dirty="0"/>
              <a:t>)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The dataset for training consisted of panoramic X-ray images and the corresponding </a:t>
            </a:r>
            <a:r>
              <a:rPr lang="en-US" b="1" dirty="0">
                <a:solidFill>
                  <a:schemeClr val="accent1"/>
                </a:solidFill>
              </a:rPr>
              <a:t>masks</a:t>
            </a:r>
            <a:r>
              <a:rPr lang="en-US" b="1" dirty="0">
                <a:solidFill>
                  <a:schemeClr val="tx1"/>
                </a:solidFill>
              </a:rPr>
              <a:t>. </a:t>
            </a: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accent1"/>
                </a:solidFill>
              </a:rPr>
              <a:t>U-Net</a:t>
            </a:r>
            <a:r>
              <a:rPr lang="en-US" dirty="0">
                <a:solidFill>
                  <a:schemeClr val="tx1"/>
                </a:solidFill>
              </a:rPr>
              <a:t> was better in accuracy, achieving </a:t>
            </a:r>
            <a:r>
              <a:rPr lang="en-US" b="1" dirty="0">
                <a:solidFill>
                  <a:schemeClr val="accent1"/>
                </a:solidFill>
              </a:rPr>
              <a:t>95%</a:t>
            </a:r>
            <a:r>
              <a:rPr lang="en-US" dirty="0">
                <a:solidFill>
                  <a:schemeClr val="tx1"/>
                </a:solidFill>
              </a:rPr>
              <a:t>, with </a:t>
            </a:r>
            <a:r>
              <a:rPr lang="en-US" b="1" dirty="0">
                <a:solidFill>
                  <a:schemeClr val="accent1"/>
                </a:solidFill>
              </a:rPr>
              <a:t>0.03</a:t>
            </a:r>
            <a:r>
              <a:rPr lang="en-US" dirty="0">
                <a:solidFill>
                  <a:schemeClr val="tx1"/>
                </a:solidFill>
              </a:rPr>
              <a:t> loss</a:t>
            </a:r>
          </a:p>
          <a:p>
            <a:r>
              <a:rPr lang="en-US" dirty="0">
                <a:solidFill>
                  <a:schemeClr val="tx1"/>
                </a:solidFill>
              </a:rPr>
              <a:t>The SAM achieved 86%, with 0.08 loss</a:t>
            </a:r>
          </a:p>
        </p:txBody>
      </p:sp>
      <p:pic>
        <p:nvPicPr>
          <p:cNvPr id="5" name="Picture 4" descr="A yellow and purple image of a mask&#10;&#10;AI-generated content may be incorrect.">
            <a:extLst>
              <a:ext uri="{FF2B5EF4-FFF2-40B4-BE49-F238E27FC236}">
                <a16:creationId xmlns:a16="http://schemas.microsoft.com/office/drawing/2014/main" id="{1FCAD0AA-556E-CFF3-A1BA-2B4A8403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29" y="2713950"/>
            <a:ext cx="2293968" cy="23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1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F8E5-61E3-F1DC-B068-30B5FA77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4D1DD-29F6-2B18-FE1B-01AD1A863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 and context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Demo And results</a:t>
            </a:r>
          </a:p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5303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31DC-9A38-2D1F-E831-936CB7CE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2/3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CE476-5383-0042-3EBA-09456BFCD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Few-shot learning models(Siamese, Reptile) with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>
                <a:solidFill>
                  <a:schemeClr val="tx1"/>
                </a:solidFill>
              </a:rPr>
              <a:t> Tuner to give us the best architecture with 95 trials,</a:t>
            </a:r>
          </a:p>
          <a:p>
            <a:r>
              <a:rPr lang="en-US" dirty="0">
                <a:solidFill>
                  <a:schemeClr val="tx1"/>
                </a:solidFill>
              </a:rPr>
              <a:t>Vision transformers on a small dataset were applied (</a:t>
            </a:r>
            <a:r>
              <a:rPr lang="en-US" dirty="0" err="1">
                <a:solidFill>
                  <a:schemeClr val="tx1"/>
                </a:solidFill>
              </a:rPr>
              <a:t>vit,vit_sl</a:t>
            </a:r>
            <a:r>
              <a:rPr lang="en-US" dirty="0">
                <a:solidFill>
                  <a:schemeClr val="tx1"/>
                </a:solidFill>
              </a:rPr>
              <a:t>), dealing with </a:t>
            </a:r>
            <a:r>
              <a:rPr lang="en-US" b="1" dirty="0">
                <a:solidFill>
                  <a:schemeClr val="accent1"/>
                </a:solidFill>
              </a:rPr>
              <a:t>data scarcity 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The best few-shot learning model was </a:t>
            </a:r>
            <a:r>
              <a:rPr lang="en-US" b="1" dirty="0">
                <a:solidFill>
                  <a:schemeClr val="accent1"/>
                </a:solidFill>
              </a:rPr>
              <a:t>Siamese</a:t>
            </a:r>
            <a:r>
              <a:rPr lang="en-US" dirty="0">
                <a:solidFill>
                  <a:schemeClr val="tx1"/>
                </a:solidFill>
              </a:rPr>
              <a:t>, and the best vision transformer model was  </a:t>
            </a:r>
            <a:r>
              <a:rPr lang="en-US" b="1" dirty="0" err="1">
                <a:solidFill>
                  <a:schemeClr val="accent1"/>
                </a:solidFill>
              </a:rPr>
              <a:t>vit_sl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Mono-Regular"/>
              </a:rPr>
              <a:t>Shifted Patch Tokenization and Locality Self-Attention).</a:t>
            </a:r>
          </a:p>
          <a:p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67B2FB-1C53-7C03-C172-845F30B51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7191"/>
              </p:ext>
            </p:extLst>
          </p:nvPr>
        </p:nvGraphicFramePr>
        <p:xfrm>
          <a:off x="2105891" y="3401292"/>
          <a:ext cx="5527964" cy="168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982">
                  <a:extLst>
                    <a:ext uri="{9D8B030D-6E8A-4147-A177-3AD203B41FA5}">
                      <a16:colId xmlns:a16="http://schemas.microsoft.com/office/drawing/2014/main" val="814199682"/>
                    </a:ext>
                  </a:extLst>
                </a:gridCol>
                <a:gridCol w="2763982">
                  <a:extLst>
                    <a:ext uri="{9D8B030D-6E8A-4147-A177-3AD203B41FA5}">
                      <a16:colId xmlns:a16="http://schemas.microsoft.com/office/drawing/2014/main" val="3460159896"/>
                    </a:ext>
                  </a:extLst>
                </a:gridCol>
              </a:tblGrid>
              <a:tr h="337358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3774"/>
                  </a:ext>
                </a:extLst>
              </a:tr>
              <a:tr h="33735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Siamese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931071"/>
                  </a:ext>
                </a:extLst>
              </a:tr>
              <a:tr h="337358">
                <a:tc>
                  <a:txBody>
                    <a:bodyPr/>
                    <a:lstStyle/>
                    <a:p>
                      <a:r>
                        <a:rPr lang="en-US" dirty="0"/>
                        <a:t>Reptile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865506"/>
                  </a:ext>
                </a:extLst>
              </a:tr>
              <a:tr h="337358">
                <a:tc>
                  <a:txBody>
                    <a:bodyPr/>
                    <a:lstStyle/>
                    <a:p>
                      <a:r>
                        <a:rPr lang="en-US" dirty="0"/>
                        <a:t>vit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65929"/>
                  </a:ext>
                </a:extLst>
              </a:tr>
              <a:tr h="337358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chemeClr val="accent1"/>
                          </a:solidFill>
                        </a:rPr>
                        <a:t>Vit_sl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92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12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D1C2A-B49A-022D-6C8D-1EB99E46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3/3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97635-B4F7-AC14-8534-7F7ECEDAB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6E652D3-9268-38B8-AA4A-49D870E2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808" y="2991627"/>
            <a:ext cx="3276492" cy="157724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ED5424-E87C-B10B-EF7E-FB2829679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55" y="3085597"/>
            <a:ext cx="3283500" cy="1483278"/>
          </a:xfrm>
          <a:prstGeom prst="rect">
            <a:avLst/>
          </a:prstGeom>
        </p:spPr>
      </p:pic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259E0EC0-74CB-E282-6078-E1DB1402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92" y="816753"/>
            <a:ext cx="2339016" cy="21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18E2-B57B-96E9-566B-ABEBAA19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776C2-2FD6-1DA2-AC6C-9168A4141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2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957F-4E24-3BE4-CF24-DD7338ED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43FB4-9B77-BD20-186D-EF52EEC2E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Few-shot learning showed efficiency on limited data</a:t>
            </a:r>
          </a:p>
          <a:p>
            <a:r>
              <a:rPr lang="en-US" dirty="0">
                <a:solidFill>
                  <a:schemeClr val="tx1"/>
                </a:solidFill>
              </a:rPr>
              <a:t>Our best few-shot learning until now is a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Siamese network </a:t>
            </a:r>
            <a:r>
              <a:rPr lang="en-US" dirty="0">
                <a:solidFill>
                  <a:schemeClr val="tx1"/>
                </a:solidFill>
              </a:rPr>
              <a:t>with: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86%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ensemble</a:t>
            </a:r>
            <a:r>
              <a:rPr lang="en-US" dirty="0">
                <a:solidFill>
                  <a:schemeClr val="tx1"/>
                </a:solidFill>
              </a:rPr>
              <a:t> enhanced the accuracy of the best models </a:t>
            </a:r>
          </a:p>
          <a:p>
            <a:r>
              <a:rPr lang="en-US" dirty="0">
                <a:solidFill>
                  <a:schemeClr val="tx1"/>
                </a:solidFill>
              </a:rPr>
              <a:t>Compared to the paper results are much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improved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1313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6276-7991-8846-1C2E-F78D5AA6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FD983-6083-FE23-2BE0-4543D0663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102875"/>
            <a:ext cx="8520600" cy="34164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70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DAF3-30AF-C673-26CE-F6DA4D342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Any Question?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3254A-0570-683B-3C94-FA311A490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2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2F13-ED24-D405-5C46-3F2D5A85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68332-EAC1-991D-09E0-25F6FF257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Jadon, S. (2021, February). COVID-19 detection from scarce chest x-ray image data using few-shot deep learning approach. In Medical imaging 2021: Imaging informatics for healthcare, research, and applications (Vol. 11601, pp. 161-170). SPIE.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</a:rPr>
              <a:t>Jadon, S. (2021, February). COVID-19 detection from scarce chest x-ray image data using few-shot deep learning approach. In Medical imaging 2021: Imaging informatics for healthcare, research, and applications (Vol. 11601, pp. 161-170). SPIE.</a:t>
            </a:r>
          </a:p>
          <a:p>
            <a:pPr>
              <a:lnSpc>
                <a:spcPct val="150000"/>
              </a:lnSpc>
            </a:pPr>
            <a:r>
              <a:rPr lang="en-US" sz="1200" b="0" i="0" dirty="0" err="1">
                <a:solidFill>
                  <a:schemeClr val="tx1"/>
                </a:solidFill>
                <a:effectLst/>
                <a:latin typeface="Helvetica Neue"/>
              </a:rPr>
              <a:t>Cauás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 Neue"/>
              </a:rPr>
              <a:t>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Helvetica Neue"/>
              </a:rPr>
              <a:t>Nathália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 Neue"/>
              </a:rPr>
              <a:t> &amp; Millan-Arias, Cristian &amp; Brito,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Helvetica Neue"/>
              </a:rPr>
              <a:t>Débora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 Neue"/>
              </a:rPr>
              <a:t> &amp; Mota, Cláudia &amp; Fonseca,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Helvetica Neue"/>
              </a:rPr>
              <a:t>Márcia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 Neue"/>
              </a:rPr>
              <a:t> &amp; Rosenblatt,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Helvetica Neue"/>
              </a:rPr>
              <a:t>Aronita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 Neue"/>
              </a:rPr>
              <a:t> &amp; Fernandes, Bruno. (2023). Detection of Cavities in Radiographs Using Machine Learning: Approaches for Limited Data. 1-6. 10.1109/LA-CCI58595.2023.10409414.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tx1"/>
                </a:solidFill>
                <a:effectLst/>
                <a:latin typeface="HelveticaNeue Regular"/>
              </a:rPr>
              <a:t>A. Ayman, S. W. Arafat, A. M. H. Eldin and A. Atia, "Dental implant recognition and classification with Convolutional Neural Network," </a:t>
            </a:r>
            <a:r>
              <a:rPr lang="en-US" sz="1200" b="0" i="1" dirty="0">
                <a:solidFill>
                  <a:schemeClr val="tx1"/>
                </a:solidFill>
                <a:effectLst/>
                <a:latin typeface="HelveticaNeue Regular"/>
              </a:rPr>
              <a:t>2022 2nd International Mobile, Intelligent, and Ubiquitous Computing Conference (MIUCC)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Neue Regular"/>
              </a:rPr>
              <a:t>, Cairo, Egypt, 2022, pp. 477-482, </a:t>
            </a:r>
            <a:r>
              <a:rPr lang="en-US" sz="1200" b="0" i="0" dirty="0" err="1">
                <a:solidFill>
                  <a:schemeClr val="tx1"/>
                </a:solidFill>
                <a:effectLst/>
                <a:latin typeface="HelveticaNeue Regular"/>
              </a:rPr>
              <a:t>doi</a:t>
            </a:r>
            <a:r>
              <a:rPr lang="en-US" sz="1200" b="0" i="0" dirty="0">
                <a:solidFill>
                  <a:schemeClr val="tx1"/>
                </a:solidFill>
                <a:effectLst/>
                <a:latin typeface="HelveticaNeue Regular"/>
              </a:rPr>
              <a:t>: 10.1109/MIUCC55081.2022.9781715.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169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1250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Related work 2/2</a:t>
            </a:r>
            <a:endParaRPr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549300" y="598270"/>
            <a:ext cx="8594700" cy="3153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311C20"/>
                </a:solidFill>
              </a:rPr>
              <a:t>Approach:</a:t>
            </a:r>
            <a:endParaRPr sz="1200" dirty="0">
              <a:solidFill>
                <a:srgbClr val="311C20"/>
              </a:solidFill>
            </a:endParaRP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311C20"/>
                </a:solidFill>
              </a:rPr>
              <a:t>Preprocessing the data to enhance the quality and the quantity through data augmentation, transformation, and filters.</a:t>
            </a:r>
            <a:endParaRPr sz="1200" dirty="0">
              <a:solidFill>
                <a:srgbClr val="311C20"/>
              </a:solidFill>
            </a:endParaRP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311C20"/>
                </a:solidFill>
              </a:rPr>
              <a:t>Methodologies: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311C20"/>
                </a:solidFill>
              </a:rPr>
              <a:t>    </a:t>
            </a:r>
            <a:r>
              <a:rPr lang="en-US" sz="1200" dirty="0">
                <a:solidFill>
                  <a:srgbClr val="311C20"/>
                </a:solidFill>
              </a:rPr>
              <a:t>1) the YOLOv8 medium model with fine-tunning was applied, in collaboration with a post-processing technique, to detect, number and crop each tooth</a:t>
            </a:r>
            <a:endParaRPr lang="en" sz="1200" dirty="0">
              <a:solidFill>
                <a:srgbClr val="311C20"/>
              </a:solidFill>
            </a:endParaRPr>
          </a:p>
          <a:p>
            <a:pPr marL="469900" lvl="1" indent="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2) a YOLOv8 model was applied to detect and </a:t>
            </a:r>
            <a:r>
              <a:rPr lang="en" sz="1200" dirty="0">
                <a:solidFill>
                  <a:srgbClr val="C00000"/>
                </a:solidFill>
              </a:rPr>
              <a:t>segment</a:t>
            </a:r>
            <a:r>
              <a:rPr lang="en" sz="1200" dirty="0">
                <a:solidFill>
                  <a:srgbClr val="311C20"/>
                </a:solidFill>
              </a:rPr>
              <a:t> cavities and restoration in every single tooth.</a:t>
            </a:r>
            <a:endParaRPr sz="1200" dirty="0">
              <a:solidFill>
                <a:srgbClr val="311C20"/>
              </a:solidFill>
            </a:endParaRPr>
          </a:p>
          <a:p>
            <a:pPr marL="469900" lvl="1" indent="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3) a Detectron2 model was applied to the same task as YOLOv8.</a:t>
            </a:r>
            <a:endParaRPr sz="1200" dirty="0">
              <a:solidFill>
                <a:srgbClr val="311C20"/>
              </a:solidFill>
            </a:endParaRPr>
          </a:p>
          <a:p>
            <a:pPr marL="469900" lvl="1" indent="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4) step 1 and (the best of step 2 and step 3), which is Yolov8, were integrated to build up a unified model to enhance the accuracy.</a:t>
            </a:r>
          </a:p>
          <a:p>
            <a:pPr marL="469900" lvl="1" indent="0">
              <a:lnSpc>
                <a:spcPct val="110000"/>
              </a:lnSpc>
              <a:spcBef>
                <a:spcPts val="5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Evaluate this unified model using: Precision, Recall, F1-score, IoU, and mAP.</a:t>
            </a:r>
            <a:endParaRPr sz="1200" dirty="0">
              <a:solidFill>
                <a:srgbClr val="311C2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311C20"/>
                </a:solidFill>
              </a:rPr>
              <a:t>Limitations:</a:t>
            </a: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1) Data scarcity.</a:t>
            </a: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2) achieving low accuracy.</a:t>
            </a:r>
          </a:p>
          <a:p>
            <a:pPr marL="457200" lvl="1" indent="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ts val="1100"/>
              <a:buNone/>
            </a:pPr>
            <a:r>
              <a:rPr lang="en" sz="1200" dirty="0">
                <a:solidFill>
                  <a:srgbClr val="311C20"/>
                </a:solidFill>
              </a:rPr>
              <a:t>3) the confusion in YOLOv8 model that caused by the symmetry of human mouth.</a:t>
            </a:r>
            <a:endParaRPr sz="1200" dirty="0">
              <a:solidFill>
                <a:srgbClr val="311C20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0845" y="3303942"/>
            <a:ext cx="3073155" cy="108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63971E-1DBF-30E1-87AB-167457019508}"/>
              </a:ext>
            </a:extLst>
          </p:cNvPr>
          <p:cNvSpPr txBox="1"/>
          <p:nvPr/>
        </p:nvSpPr>
        <p:spPr>
          <a:xfrm>
            <a:off x="0" y="4835723"/>
            <a:ext cx="83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err="1"/>
              <a:t>Ghahremani</a:t>
            </a:r>
            <a:r>
              <a:rPr lang="en-US" sz="700" dirty="0"/>
              <a:t>, T., </a:t>
            </a:r>
            <a:r>
              <a:rPr lang="en-US" sz="700" dirty="0" err="1"/>
              <a:t>Hoseyni</a:t>
            </a:r>
            <a:r>
              <a:rPr lang="en-US" sz="700" dirty="0"/>
              <a:t>, M., Ahmadi, M. J., </a:t>
            </a:r>
            <a:r>
              <a:rPr lang="en-US" sz="700" dirty="0" err="1"/>
              <a:t>Mehrabi</a:t>
            </a:r>
            <a:r>
              <a:rPr lang="en-US" sz="700" dirty="0"/>
              <a:t>, P., &amp; </a:t>
            </a:r>
            <a:r>
              <a:rPr lang="en-US" sz="700" dirty="0" err="1"/>
              <a:t>Nikoofard</a:t>
            </a:r>
            <a:r>
              <a:rPr lang="en-US" sz="700" dirty="0"/>
              <a:t>, A. (2023, December). Advanced Deep Learning-Based Approach for Tooth Detection, and Dental Cavity and Restoration Segmentation in X-Ray Images. In 2023 11th RSI International Conference on Robotics and Mechatronics (</a:t>
            </a:r>
            <a:r>
              <a:rPr lang="en-US" sz="700" dirty="0" err="1"/>
              <a:t>ICRoM</a:t>
            </a:r>
            <a:r>
              <a:rPr lang="en-US" sz="700" dirty="0"/>
              <a:t>) (pp. 701-707). IEEE.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311C20"/>
                </a:solidFill>
              </a:rPr>
              <a:t>System Architecture</a:t>
            </a:r>
            <a:endParaRPr lang="en-US"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F2030B-A922-481A-9700-76247EC5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783425"/>
            <a:ext cx="8520600" cy="42638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559D2-7493-909E-0D60-8EFEF3B444BF}"/>
              </a:ext>
            </a:extLst>
          </p:cNvPr>
          <p:cNvSpPr txBox="1"/>
          <p:nvPr/>
        </p:nvSpPr>
        <p:spPr>
          <a:xfrm>
            <a:off x="0" y="4931877"/>
            <a:ext cx="8407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00" dirty="0">
                <a:solidFill>
                  <a:schemeClr val="tx1"/>
                </a:solidFill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In collaboration with Dr. Ahmed Hossam, Dr. </a:t>
            </a:r>
            <a:r>
              <a:rPr lang="en-US" sz="900" dirty="0" err="1">
                <a:solidFill>
                  <a:schemeClr val="tx1"/>
                </a:solidFill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Hussin</a:t>
            </a:r>
            <a:r>
              <a:rPr lang="en-US" sz="900" dirty="0">
                <a:solidFill>
                  <a:schemeClr val="tx1"/>
                </a:solidFill>
                <a:latin typeface="+mn-lt"/>
                <a:ea typeface="ADLaM Display" panose="020F0502020204030204" pitchFamily="2" charset="0"/>
                <a:cs typeface="ADLaM Display" panose="020F0502020204030204" pitchFamily="2" charset="0"/>
              </a:rPr>
              <a:t> Gamal, Dr. Omar Essam, And other sources from the internet to provide our project with enough data to use.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124B-DBE1-B3D1-91FE-F93A8116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Set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FA837-1786-2631-F1C7-F15EE1596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374600" cy="341640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dataset is mainly from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roboflow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It contains 4 classes </a:t>
            </a:r>
            <a:r>
              <a:rPr lang="en-US" dirty="0"/>
              <a:t>(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Cavity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Fillings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Impacted Tooth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Implant</a:t>
            </a:r>
            <a:r>
              <a:rPr lang="en-US" b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The Dataset folder is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divided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into Train, Test, and Validation </a:t>
            </a: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chemeClr val="bg2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Google Shape;67;p14">
            <a:extLst>
              <a:ext uri="{FF2B5EF4-FFF2-40B4-BE49-F238E27FC236}">
                <a16:creationId xmlns:a16="http://schemas.microsoft.com/office/drawing/2014/main" id="{A0F1A3DE-8A61-B49E-86A5-70A4B50089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0979" y="39852"/>
            <a:ext cx="4273021" cy="4658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tx1"/>
                </a:solidFill>
              </a:rPr>
              <a:t>Introduction 1/2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8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ct val="39285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Dental anomalies pose dangerous consequences if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undetected</a:t>
            </a:r>
            <a:r>
              <a:rPr lang="en" sz="2000" dirty="0">
                <a:solidFill>
                  <a:srgbClr val="311C20"/>
                </a:solidFill>
              </a:rPr>
              <a:t>.</a:t>
            </a:r>
            <a:endParaRPr sz="2000" dirty="0">
              <a:solidFill>
                <a:srgbClr val="311C20"/>
              </a:solidFill>
            </a:endParaRPr>
          </a:p>
          <a:p>
            <a:pPr marL="3429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ct val="39285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Dentists had diagnostic agreement rates as low as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40-60%</a:t>
            </a:r>
            <a:r>
              <a:rPr lang="e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" sz="2000" dirty="0">
                <a:solidFill>
                  <a:srgbClr val="311C20"/>
                </a:solidFill>
              </a:rPr>
              <a:t>when assessing subtle conditions such as early caries or mild periodontal disease.</a:t>
            </a:r>
            <a:endParaRPr sz="2000" dirty="0">
              <a:solidFill>
                <a:srgbClr val="311C20"/>
              </a:solidFill>
            </a:endParaRPr>
          </a:p>
          <a:p>
            <a:pPr marL="342900">
              <a:lnSpc>
                <a:spcPct val="110000"/>
              </a:lnSpc>
              <a:spcBef>
                <a:spcPts val="1000"/>
              </a:spcBef>
              <a:buClr>
                <a:schemeClr val="dk1"/>
              </a:buClr>
              <a:buSzPct val="39285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Diseases in teeth could be detected using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panoramic</a:t>
            </a:r>
            <a:r>
              <a:rPr lang="en" sz="2000" dirty="0">
                <a:solidFill>
                  <a:srgbClr val="311C20"/>
                </a:solidFill>
              </a:rPr>
              <a:t> x-ray images.</a:t>
            </a: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77" y="414177"/>
            <a:ext cx="3247500" cy="232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850" y="2797800"/>
            <a:ext cx="3253974" cy="213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C1168-A1E3-B55B-FC9C-BC234A4B6905}"/>
              </a:ext>
            </a:extLst>
          </p:cNvPr>
          <p:cNvSpPr txBox="1"/>
          <p:nvPr/>
        </p:nvSpPr>
        <p:spPr>
          <a:xfrm>
            <a:off x="0" y="4728002"/>
            <a:ext cx="58198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American Dental Association. (2002). Management of initial carious lesions. The Journal of the American Dental Association, 133(11), 1579-1587. https://doi.org/10.14219/jada.archive.2002.0083 </a:t>
            </a:r>
          </a:p>
          <a:p>
            <a:r>
              <a:rPr lang="en-US" sz="700" dirty="0"/>
              <a:t>Dataset link: https://universe.roboflow.com/gozdes-projects/dental-x-ray-1imfs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11C20"/>
                </a:solidFill>
              </a:rPr>
              <a:t>Input Data shape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60350"/>
            <a:ext cx="5909400" cy="3631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Radiographic image: </a:t>
            </a:r>
            <a:r>
              <a:rPr lang="en" sz="2000" b="1" dirty="0">
                <a:solidFill>
                  <a:srgbClr val="193CD5"/>
                </a:solidFill>
              </a:rPr>
              <a:t>Panoramic x-ray.</a:t>
            </a:r>
            <a:endParaRPr sz="2000" b="1" dirty="0">
              <a:solidFill>
                <a:srgbClr val="193CD5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The input image would be resized into </a:t>
            </a:r>
            <a:r>
              <a:rPr lang="en" sz="2000" b="1" dirty="0">
                <a:solidFill>
                  <a:srgbClr val="193CD5"/>
                </a:solidFill>
              </a:rPr>
              <a:t>224x224</a:t>
            </a:r>
            <a:r>
              <a:rPr lang="en" sz="2000" dirty="0">
                <a:solidFill>
                  <a:srgbClr val="311C20"/>
                </a:solidFill>
              </a:rPr>
              <a:t>.</a:t>
            </a:r>
            <a:endParaRPr sz="2000" dirty="0">
              <a:solidFill>
                <a:srgbClr val="311C20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Every tooth in the image would be </a:t>
            </a:r>
            <a:r>
              <a:rPr lang="en" sz="2000" b="1" dirty="0">
                <a:solidFill>
                  <a:srgbClr val="193CD5"/>
                </a:solidFill>
              </a:rPr>
              <a:t>segmented</a:t>
            </a:r>
            <a:r>
              <a:rPr lang="en" sz="2000" dirty="0">
                <a:solidFill>
                  <a:srgbClr val="311C20"/>
                </a:solidFill>
              </a:rPr>
              <a:t>. </a:t>
            </a: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100" y="908550"/>
            <a:ext cx="2865600" cy="332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Details of used algorithms 1/5(1)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193CD5"/>
                </a:solidFill>
              </a:rPr>
              <a:t>U-nets</a:t>
            </a:r>
            <a:r>
              <a:rPr lang="en" sz="2000" dirty="0"/>
              <a:t> </a:t>
            </a:r>
            <a:r>
              <a:rPr lang="en" sz="2000" dirty="0">
                <a:solidFill>
                  <a:schemeClr val="tx1"/>
                </a:solidFill>
              </a:rPr>
              <a:t>and</a:t>
            </a:r>
            <a:r>
              <a:rPr lang="en" sz="2000" dirty="0"/>
              <a:t> </a:t>
            </a:r>
            <a:r>
              <a:rPr lang="en" sz="2000" b="1" dirty="0">
                <a:solidFill>
                  <a:srgbClr val="193CD5"/>
                </a:solidFill>
              </a:rPr>
              <a:t>SAM </a:t>
            </a:r>
            <a:r>
              <a:rPr lang="en" sz="2000" dirty="0">
                <a:solidFill>
                  <a:schemeClr val="tx1"/>
                </a:solidFill>
              </a:rPr>
              <a:t>is used to segment data</a:t>
            </a:r>
            <a:endParaRPr sz="2000" b="1" dirty="0">
              <a:solidFill>
                <a:schemeClr val="tx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50" y="1669522"/>
            <a:ext cx="6951100" cy="27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520525" y="4428740"/>
            <a:ext cx="3279600" cy="1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>
                    <a:lumMod val="75000"/>
                  </a:schemeClr>
                </a:solidFill>
              </a:rPr>
              <a:t>U-net</a:t>
            </a:r>
            <a:r>
              <a:rPr lang="en" sz="1800" dirty="0">
                <a:solidFill>
                  <a:schemeClr val="tx1"/>
                </a:solidFill>
              </a:rPr>
              <a:t> architecture</a:t>
            </a:r>
            <a:endParaRPr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" sz="4000" dirty="0">
                <a:solidFill>
                  <a:srgbClr val="311C20"/>
                </a:solidFill>
              </a:rPr>
              <a:t>Details of used algorithms 1/5(2)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1">
                    <a:lumMod val="75000"/>
                  </a:schemeClr>
                </a:solidFill>
              </a:rPr>
              <a:t>SAM</a:t>
            </a:r>
            <a:r>
              <a:rPr lang="en" dirty="0">
                <a:solidFill>
                  <a:schemeClr val="tx1"/>
                </a:solidFill>
              </a:rPr>
              <a:t> architecture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5" y="1838225"/>
            <a:ext cx="8817850" cy="31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en" sz="4000" dirty="0">
                <a:solidFill>
                  <a:srgbClr val="311C20"/>
                </a:solidFill>
              </a:rPr>
              <a:t>Details of used algorithms 2/5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29980"/>
            <a:ext cx="8520600" cy="3438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311C20"/>
                </a:solidFill>
              </a:rPr>
              <a:t>Few-shot learning is </a:t>
            </a:r>
            <a:r>
              <a:rPr lang="en-US" sz="2000" dirty="0">
                <a:solidFill>
                  <a:srgbClr val="311C20"/>
                </a:solidFill>
              </a:rPr>
              <a:t>essential </a:t>
            </a:r>
            <a:r>
              <a:rPr lang="en" sz="2000" dirty="0">
                <a:solidFill>
                  <a:srgbClr val="311C20"/>
                </a:solidFill>
              </a:rPr>
              <a:t>when working on </a:t>
            </a:r>
            <a:r>
              <a:rPr lang="en" sz="2000" b="1" dirty="0">
                <a:solidFill>
                  <a:srgbClr val="193CD5"/>
                </a:solidFill>
              </a:rPr>
              <a:t>limited </a:t>
            </a:r>
            <a:r>
              <a:rPr lang="en" sz="2000" dirty="0">
                <a:solidFill>
                  <a:srgbClr val="311C20"/>
                </a:solidFill>
              </a:rPr>
              <a:t>data.</a:t>
            </a: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96" y="2171195"/>
            <a:ext cx="5332249" cy="25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945" y="2206745"/>
            <a:ext cx="3588150" cy="25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399975" y="4726150"/>
            <a:ext cx="3004200" cy="10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Siamese network architecture 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889600" y="4838399"/>
            <a:ext cx="2423275" cy="6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Siamese network implementation code</a:t>
            </a:r>
            <a:endParaRPr sz="1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F51F-D2E9-0733-F7BB-68DD28C6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311C20"/>
                </a:solidFill>
              </a:rPr>
              <a:t>Details of used algorithms 2/5(2)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722ED-2F35-4E6F-20B8-485C744FC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Using an algorithm like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reptile</a:t>
            </a:r>
            <a:r>
              <a:rPr lang="en-US" dirty="0">
                <a:solidFill>
                  <a:schemeClr val="tx1"/>
                </a:solidFill>
              </a:rPr>
              <a:t> to face this challenge.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ECC5472-AC4F-2E59-3AA4-CC8D2840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5" y="1945176"/>
            <a:ext cx="4189900" cy="319832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7BC4AA-277F-5104-2654-D6FB36449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268" y="1882342"/>
            <a:ext cx="4234900" cy="32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11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Details of used algorithms 3/5(1)</a:t>
            </a:r>
            <a:endParaRPr dirty="0"/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07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Combining the best deep learning models to make an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ensemble model</a:t>
            </a:r>
            <a:r>
              <a:rPr lang="en" sz="2000" dirty="0">
                <a:solidFill>
                  <a:schemeClr val="tx1"/>
                </a:solidFill>
              </a:rPr>
              <a:t>.</a:t>
            </a:r>
            <a:endParaRPr sz="2000" dirty="0">
              <a:solidFill>
                <a:schemeClr val="tx1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Trying different techniques of ensemble like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,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stacking</a:t>
            </a:r>
            <a:r>
              <a:rPr lang="en" sz="2000" dirty="0">
                <a:solidFill>
                  <a:schemeClr val="tx1"/>
                </a:solidFill>
              </a:rPr>
              <a:t>,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weighted averaging</a:t>
            </a:r>
            <a:r>
              <a:rPr lang="en" sz="2000" dirty="0">
                <a:solidFill>
                  <a:schemeClr val="tx1"/>
                </a:solidFill>
              </a:rPr>
              <a:t>,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 boosting</a:t>
            </a:r>
            <a:r>
              <a:rPr lang="en" sz="2000" dirty="0">
                <a:solidFill>
                  <a:schemeClr val="tx1"/>
                </a:solidFill>
              </a:rPr>
              <a:t>.</a:t>
            </a:r>
            <a:endParaRPr sz="2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00" y="1152475"/>
            <a:ext cx="3634000" cy="302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Details of used algorithms 3/5(2)</a:t>
            </a:r>
            <a:endParaRPr dirty="0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>
                <a:solidFill>
                  <a:schemeClr val="tx1"/>
                </a:solidFill>
              </a:rPr>
              <a:t>Ensemble models architecture, focusing on using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meta-learner</a:t>
            </a:r>
            <a:r>
              <a:rPr lang="en-US" sz="2000" b="1" dirty="0">
                <a:solidFill>
                  <a:srgbClr val="0070C0"/>
                </a:solidFill>
              </a:rPr>
              <a:t>. </a:t>
            </a:r>
            <a:endParaRPr sz="2000" b="1" dirty="0">
              <a:solidFill>
                <a:srgbClr val="0070C0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5572"/>
            <a:ext cx="3074400" cy="207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94C6A0-B57D-E0CE-37E3-22B0C4D05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809" y="1825571"/>
            <a:ext cx="3074400" cy="20702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6263C3-58A0-7EE7-C9F9-C2AD898C3A2A}"/>
                  </a:ext>
                </a:extLst>
              </p14:cNvPr>
              <p14:cNvContentPartPr/>
              <p14:nvPr/>
            </p14:nvContentPartPr>
            <p14:xfrm>
              <a:off x="7773840" y="2339190"/>
              <a:ext cx="636840" cy="23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6263C3-58A0-7EE7-C9F9-C2AD898C3A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7720" y="2333070"/>
                <a:ext cx="649080" cy="244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0F3E909-F8E8-EBF8-F812-B1E9D8AB6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399" y="1825571"/>
            <a:ext cx="2977410" cy="20702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22DE9-3EF3-6847-2DD7-D0955D37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Details of used algorithms 4/5(2)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619D7-3D91-52EF-3A4F-AA84904BB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Vision Transformer </a:t>
            </a:r>
            <a:r>
              <a:rPr lang="en-US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on small datasets </a:t>
            </a:r>
            <a:r>
              <a:rPr lang="en-US" dirty="0">
                <a:solidFill>
                  <a:srgbClr val="212529"/>
                </a:solidFill>
                <a:latin typeface="Open Sans" panose="020B0606030504020204" pitchFamily="34" charset="0"/>
              </a:rPr>
              <a:t>algorithm is used to face data scarcity</a:t>
            </a:r>
            <a:endParaRPr lang="en-US" i="0" dirty="0">
              <a:solidFill>
                <a:srgbClr val="212529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A diagram of a lion&#10;&#10;Description automatically generated">
            <a:extLst>
              <a:ext uri="{FF2B5EF4-FFF2-40B4-BE49-F238E27FC236}">
                <a16:creationId xmlns:a16="http://schemas.microsoft.com/office/drawing/2014/main" id="{4C30EC06-B5C7-E3AB-0789-51072CB9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891" y="2023293"/>
            <a:ext cx="5694218" cy="267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9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1EA39-0BD4-EA2D-03AD-41270E33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Details of used algorithms 4/5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43615-88B6-91FE-2EF7-13A737F62A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</a:t>
            </a:r>
            <a:r>
              <a:rPr lang="en-US" b="1" dirty="0">
                <a:solidFill>
                  <a:schemeClr val="accent1"/>
                </a:solidFill>
              </a:rPr>
              <a:t>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EsrGan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to improve the resolution of the images</a:t>
            </a:r>
          </a:p>
        </p:txBody>
      </p:sp>
      <p:pic>
        <p:nvPicPr>
          <p:cNvPr id="5" name="Picture 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553FA18F-14B0-F7FA-C1EA-1355787F2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63" y="2210147"/>
            <a:ext cx="7377674" cy="24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6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CDB73-BC58-3DDD-DE78-74A79EC8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Details of used algorithms 5/5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1A4C6-493D-DC68-9BEC-8B8DAF24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Using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keras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tuner </a:t>
            </a:r>
            <a:r>
              <a:rPr lang="en-US" dirty="0">
                <a:solidFill>
                  <a:schemeClr val="tx1"/>
                </a:solidFill>
              </a:rPr>
              <a:t>to get the best </a:t>
            </a:r>
            <a:r>
              <a:rPr lang="en-US" dirty="0" err="1">
                <a:solidFill>
                  <a:schemeClr val="tx1"/>
                </a:solidFill>
              </a:rPr>
              <a:t>archticture</a:t>
            </a:r>
            <a:r>
              <a:rPr lang="en-US" dirty="0">
                <a:solidFill>
                  <a:schemeClr val="tx1"/>
                </a:solidFill>
              </a:rPr>
              <a:t> for our models</a:t>
            </a:r>
          </a:p>
        </p:txBody>
      </p:sp>
      <p:pic>
        <p:nvPicPr>
          <p:cNvPr id="5" name="Picture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054E312B-C615-8EB0-1BE7-4A2BCD48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02" y="1935819"/>
            <a:ext cx="5520995" cy="32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4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Introduction 2/2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55100" y="1282075"/>
            <a:ext cx="597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rgbClr val="193CD5"/>
                </a:solidFill>
              </a:rPr>
              <a:t>Segmentation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>
                <a:solidFill>
                  <a:srgbClr val="434343"/>
                </a:solidFill>
              </a:rPr>
              <a:t>has various challenges</a:t>
            </a:r>
            <a:r>
              <a:rPr lang="en" sz="2000" dirty="0">
                <a:solidFill>
                  <a:srgbClr val="FF0000"/>
                </a:solidFill>
              </a:rPr>
              <a:t> </a:t>
            </a:r>
            <a:r>
              <a:rPr lang="en" sz="2000" dirty="0">
                <a:solidFill>
                  <a:schemeClr val="dk1"/>
                </a:solidFill>
              </a:rPr>
              <a:t>(occlusion, similarity, overlapping …etc.).</a:t>
            </a:r>
            <a:endParaRPr sz="2000" dirty="0">
              <a:solidFill>
                <a:schemeClr val="dk1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434343"/>
                </a:solidFill>
              </a:rPr>
              <a:t>The main obstacle is the </a:t>
            </a:r>
            <a:r>
              <a:rPr lang="en" sz="2000" b="1" dirty="0">
                <a:solidFill>
                  <a:srgbClr val="193CD5"/>
                </a:solidFill>
              </a:rPr>
              <a:t>diversity </a:t>
            </a:r>
            <a:r>
              <a:rPr lang="en" sz="2000" dirty="0">
                <a:solidFill>
                  <a:srgbClr val="434343"/>
                </a:solidFill>
              </a:rPr>
              <a:t>of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dental anomaly </a:t>
            </a:r>
            <a:r>
              <a:rPr lang="en" sz="2000" dirty="0">
                <a:solidFill>
                  <a:srgbClr val="434343"/>
                </a:solidFill>
              </a:rPr>
              <a:t>types.</a:t>
            </a:r>
            <a:endParaRPr sz="2000" dirty="0">
              <a:solidFill>
                <a:srgbClr val="434343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434343"/>
                </a:solidFill>
              </a:rPr>
              <a:t>The </a:t>
            </a:r>
            <a:r>
              <a:rPr lang="en" sz="2000" b="1" dirty="0">
                <a:solidFill>
                  <a:srgbClr val="193CD5"/>
                </a:solidFill>
              </a:rPr>
              <a:t>lack </a:t>
            </a:r>
            <a:r>
              <a:rPr lang="en" sz="2000" dirty="0">
                <a:solidFill>
                  <a:srgbClr val="434343"/>
                </a:solidFill>
              </a:rPr>
              <a:t>of data set cause a great challenge.</a:t>
            </a:r>
            <a:endParaRPr lang="en-US" sz="2000" dirty="0">
              <a:solidFill>
                <a:srgbClr val="43434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600" y="1646506"/>
            <a:ext cx="3076400" cy="18504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6335000" y="2449650"/>
            <a:ext cx="841500" cy="244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11C20"/>
                </a:solidFill>
              </a:rPr>
              <a:t>Expected output 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6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rgbClr val="434343"/>
                </a:solidFill>
              </a:rPr>
              <a:t>An image with highlights of the places of each</a:t>
            </a:r>
            <a:r>
              <a:rPr lang="en" sz="2000" dirty="0">
                <a:solidFill>
                  <a:srgbClr val="311C20"/>
                </a:solidFill>
              </a:rPr>
              <a:t> </a:t>
            </a:r>
            <a:r>
              <a:rPr lang="en" sz="2000" b="1" dirty="0">
                <a:solidFill>
                  <a:srgbClr val="193CD5"/>
                </a:solidFill>
              </a:rPr>
              <a:t>dental anomality type</a:t>
            </a:r>
            <a:r>
              <a:rPr lang="en" sz="2000" dirty="0">
                <a:solidFill>
                  <a:srgbClr val="311C20"/>
                </a:solidFill>
              </a:rPr>
              <a:t>.</a:t>
            </a: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00" y="1907274"/>
            <a:ext cx="4704100" cy="27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11C20"/>
                </a:solidFill>
              </a:rPr>
              <a:t>System evaluation 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The performance of Deep learning models would be measured using </a:t>
            </a:r>
            <a:r>
              <a:rPr lang="en" sz="2000" b="1" dirty="0">
                <a:solidFill>
                  <a:srgbClr val="193CD5"/>
                </a:solidFill>
              </a:rPr>
              <a:t>accuracy, f1-score, recall and precision</a:t>
            </a:r>
            <a:r>
              <a:rPr lang="en" sz="2000" dirty="0">
                <a:solidFill>
                  <a:srgbClr val="311C20"/>
                </a:solidFill>
              </a:rPr>
              <a:t>.</a:t>
            </a:r>
            <a:endParaRPr sz="2000" dirty="0">
              <a:solidFill>
                <a:srgbClr val="311C20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The performance of Segmentation algorithms would be measured using </a:t>
            </a:r>
            <a:r>
              <a:rPr lang="en" sz="2000" b="1" dirty="0">
                <a:solidFill>
                  <a:srgbClr val="193CD5"/>
                </a:solidFill>
              </a:rPr>
              <a:t>IOU</a:t>
            </a:r>
            <a:r>
              <a:rPr lang="en" sz="2000" dirty="0">
                <a:solidFill>
                  <a:schemeClr val="dk1"/>
                </a:solidFill>
              </a:rPr>
              <a:t>.</a:t>
            </a:r>
            <a:endParaRPr sz="2000" dirty="0">
              <a:solidFill>
                <a:schemeClr val="dk1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311C20"/>
                </a:solidFill>
              </a:rPr>
              <a:t>Taking a feedback from the client and the expertise.</a:t>
            </a: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Demo 1/6</a:t>
            </a:r>
            <a:endParaRPr dirty="0"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74625" y="1128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Image classification using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weighted average Ensemble model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on the dataset using the three models (CNN,Resnet-50,VGG19) 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Achieving high accuracy with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92.9%</a:t>
            </a:r>
            <a:endParaRPr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153192-294B-5A97-A63E-B6841F713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33" y="2571750"/>
            <a:ext cx="6554115" cy="23625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322-8380-3822-48FE-96D8C586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2/6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8BBED-5418-F865-F4F2-36AFD2007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Image classification using the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Stacking Ensemble model </a:t>
            </a:r>
            <a:r>
              <a:rPr lang="en-US" sz="1800" dirty="0">
                <a:solidFill>
                  <a:schemeClr val="tx1"/>
                </a:solidFill>
              </a:rPr>
              <a:t>on the dataset on three models </a:t>
            </a:r>
            <a:r>
              <a:rPr lang="en-US" dirty="0">
                <a:solidFill>
                  <a:schemeClr val="tx1"/>
                </a:solidFill>
              </a:rPr>
              <a:t>(CNN, Resnet-50, VGG19)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342900" lvl="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Achieving high accuracy with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8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8.6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%</a:t>
            </a:r>
          </a:p>
          <a:p>
            <a:endParaRPr lang="en-US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BE110C2-8D19-FFF5-A157-15514DCA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57" y="2362671"/>
            <a:ext cx="6125885" cy="27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2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B0BC-68A4-16E1-6B11-504EB3A1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3/6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A32F1-BCA9-66C6-7A2E-30233BA75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</a:rPr>
              <a:t>Using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Boosting Ensemble model on three models (CNN, Resnet-50, VGG19)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Increasing the accuracy to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91%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4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034-E0A0-1500-33D9-15C0F362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311C2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 4/6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8D89E-60E2-C75B-455B-1DDEE0AF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Image classification using CNN, Transfer learning, and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ensemble models (averaging)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on the same dataset of demo 1/2.</a:t>
            </a:r>
          </a:p>
          <a:p>
            <a:pPr marL="11430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C1E884E-A70F-59D5-749D-9758F85E9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9694"/>
              </p:ext>
            </p:extLst>
          </p:nvPr>
        </p:nvGraphicFramePr>
        <p:xfrm>
          <a:off x="1524000" y="2438460"/>
          <a:ext cx="6096000" cy="2648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0263117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40313827"/>
                    </a:ext>
                  </a:extLst>
                </a:gridCol>
              </a:tblGrid>
              <a:tr h="2831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38572"/>
                  </a:ext>
                </a:extLst>
              </a:tr>
              <a:tr h="283124">
                <a:tc>
                  <a:txBody>
                    <a:bodyPr/>
                    <a:lstStyle/>
                    <a:p>
                      <a:r>
                        <a:rPr lang="en-US" sz="1200" dirty="0" err="1"/>
                        <a:t>Cnn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082190"/>
                  </a:ext>
                </a:extLst>
              </a:tr>
              <a:tr h="452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Resnet_50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305608"/>
                  </a:ext>
                </a:extLst>
              </a:tr>
              <a:tr h="452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InceptionV3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197952"/>
                  </a:ext>
                </a:extLst>
              </a:tr>
              <a:tr h="4529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DenseNet121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98509"/>
                  </a:ext>
                </a:extLst>
              </a:tr>
              <a:tr h="575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b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40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856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C0FB-D863-3208-91CB-CE14CFF4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5/6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C0BFE-BEB6-C5D7-4781-D642476A4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for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ensemble</a:t>
            </a:r>
            <a:r>
              <a:rPr lang="en-US" dirty="0">
                <a:solidFill>
                  <a:schemeClr val="tx1"/>
                </a:solidFill>
              </a:rPr>
              <a:t> bagging(Cnn,Resnet50,Vgg19)</a:t>
            </a:r>
          </a:p>
          <a:p>
            <a:r>
              <a:rPr lang="en-US" dirty="0" err="1">
                <a:solidFill>
                  <a:schemeClr val="tx1"/>
                </a:solidFill>
              </a:rPr>
              <a:t>Acheaving</a:t>
            </a:r>
            <a:r>
              <a:rPr lang="en-US" dirty="0">
                <a:solidFill>
                  <a:schemeClr val="tx1"/>
                </a:solidFill>
              </a:rPr>
              <a:t> accuracy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89.13%</a:t>
            </a: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EE36D09E-1864-F1E4-34B3-FF7A87A4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532" y="2209801"/>
            <a:ext cx="5666935" cy="259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05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9E97-DD80-DA77-2230-93BB062D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5/6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EAF20-A03C-A61C-9766-2820A4CF9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Applying vit on small dataset algorithm on our data (</a:t>
            </a:r>
            <a:r>
              <a:rPr lang="en-US" dirty="0" err="1">
                <a:solidFill>
                  <a:schemeClr val="tx1"/>
                </a:solidFill>
              </a:rPr>
              <a:t>Roboflow</a:t>
            </a:r>
            <a:r>
              <a:rPr lang="en-US" dirty="0">
                <a:solidFill>
                  <a:schemeClr val="tx1"/>
                </a:solidFill>
              </a:rPr>
              <a:t>) panorama x-ray</a:t>
            </a:r>
          </a:p>
          <a:p>
            <a:r>
              <a:rPr lang="en-US" dirty="0">
                <a:solidFill>
                  <a:schemeClr val="tx1"/>
                </a:solidFill>
              </a:rPr>
              <a:t>Achieving accuracy of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89%</a:t>
            </a:r>
            <a:r>
              <a:rPr lang="en-US" dirty="0">
                <a:solidFill>
                  <a:schemeClr val="tx1"/>
                </a:solidFill>
              </a:rPr>
              <a:t> for vit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90%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dirty="0" err="1">
                <a:solidFill>
                  <a:schemeClr val="tx1"/>
                </a:solidFill>
              </a:rPr>
              <a:t>vit_sl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Mono-Regular"/>
              </a:rPr>
              <a:t>Shifted Patch Tokenization and Locality Self Attention)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2D99D2A-16BA-77BE-DCA9-74711CA5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55" y="2975559"/>
            <a:ext cx="4170245" cy="1883855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D4AFE6-CDF2-57A5-4466-B549A3346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960442"/>
            <a:ext cx="3976227" cy="19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58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5DC2-6D25-5BED-C59E-1197E371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Ensemble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8327B-51C7-15E0-E6E4-BAB2CB031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Have two methods: basic one and advanced one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Basic one: max voting and averaging weights.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Advanced one: stacking, boosting, bagging, blending.</a:t>
            </a:r>
          </a:p>
          <a:p>
            <a:endParaRPr lang="en-US" dirty="0">
              <a:solidFill>
                <a:schemeClr val="tx1"/>
              </a:solidFill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+mj-lt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4616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6488-8026-6B86-D6FB-5A4E2CAD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F1-score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09D19-2472-D98D-D894-A778EAA98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It is the harmonic mean of precision and recall</a:t>
            </a:r>
          </a:p>
          <a:p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0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3599-0188-8F67-5E9F-572677FAE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838DE-C98A-D62B-0216-E27773F95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lose-up of teeth and gums&#10;&#10;Description automatically generated">
            <a:extLst>
              <a:ext uri="{FF2B5EF4-FFF2-40B4-BE49-F238E27FC236}">
                <a16:creationId xmlns:a16="http://schemas.microsoft.com/office/drawing/2014/main" id="{83C9A6DF-9C42-1601-EA38-861F1E0A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83"/>
            <a:ext cx="9144000" cy="4588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35435A-8CFB-04F3-28AE-4E40A3645A25}"/>
                  </a:ext>
                </a:extLst>
              </p14:cNvPr>
              <p14:cNvContentPartPr/>
              <p14:nvPr/>
            </p14:nvContentPartPr>
            <p14:xfrm>
              <a:off x="2684520" y="2094480"/>
              <a:ext cx="843480" cy="112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35435A-8CFB-04F3-28AE-4E40A3645A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8400" y="2088360"/>
                <a:ext cx="85572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907AEE-792D-9643-5C6E-D1CBE811194D}"/>
                  </a:ext>
                </a:extLst>
              </p14:cNvPr>
              <p14:cNvContentPartPr/>
              <p14:nvPr/>
            </p14:nvContentPartPr>
            <p14:xfrm>
              <a:off x="5650560" y="1965240"/>
              <a:ext cx="931320" cy="1319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907AEE-792D-9643-5C6E-D1CBE81119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4440" y="1959120"/>
                <a:ext cx="943560" cy="13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949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F23C-8CB5-C8AC-07E8-173286E2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Few shot learning algorithms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46AB-7F65-3FFA-69EE-4276C9B55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Prototypical networks: the model calculates the distance from each class prototype for the new example and assigns it to the nearest class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Matching network: the model compares a query example to examples in the support set using the similarity function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Siamese networks: Siamese networks involve two identical subnetworks that process two input images and learn to differentiate whether they belong to the same class.</a:t>
            </a:r>
          </a:p>
          <a:p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047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C91D-E5D7-D32A-CA93-4EEA282A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CNN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4D376-ED1C-19F8-BFF9-FFC797B7F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CNN consists of input, hidden, output layers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Finding the best weights Using forward pass and backpropagation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Convolutional, max pooling, and flatten  </a:t>
            </a:r>
          </a:p>
          <a:p>
            <a:endParaRPr lang="en-US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Picture 3" descr="The proposed CNN model architecture ...">
            <a:extLst>
              <a:ext uri="{FF2B5EF4-FFF2-40B4-BE49-F238E27FC236}">
                <a16:creationId xmlns:a16="http://schemas.microsoft.com/office/drawing/2014/main" id="{7F981F63-E8B6-3E93-9C00-06DEF27B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11" y="2571750"/>
            <a:ext cx="5173977" cy="14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73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E835-B902-DA36-BB8F-2498E729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U-Net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3CDCB-2FD6-9841-6BDD-63CA87D2E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U-Net is a convolutional neural network designed specifically for biomedical image segmentation.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Excellent for small datasets, which is common in medical imaging.</a:t>
            </a:r>
          </a:p>
          <a:p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 descr="An overview of Unet architectures for semantic segmentation and biomedical  image segmentation | AI Summer">
            <a:extLst>
              <a:ext uri="{FF2B5EF4-FFF2-40B4-BE49-F238E27FC236}">
                <a16:creationId xmlns:a16="http://schemas.microsoft.com/office/drawing/2014/main" id="{7FE05F8C-C9CF-919D-E0D0-FCD57CAD4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984" y="2571750"/>
            <a:ext cx="4828032" cy="254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07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A7FC-1018-EB5F-642B-7E8FDEC5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E54AB-32C9-4908-9C49-68496B6B1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SAM can perform segmentation based on </a:t>
            </a:r>
            <a:r>
              <a:rPr lang="en-US" b="1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different types of inputs</a:t>
            </a:r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SAM has been trained on </a:t>
            </a:r>
            <a:r>
              <a:rPr lang="en-US" b="1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massive datasets</a:t>
            </a:r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 with diverse image types and objects.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It is designed to </a:t>
            </a:r>
            <a:r>
              <a:rPr lang="en-US" b="1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segment anything </a:t>
            </a:r>
            <a:r>
              <a:rPr lang="en-US" dirty="0">
                <a:solidFill>
                  <a:schemeClr val="tx1"/>
                </a:solidFill>
                <a:latin typeface="+mj-lt"/>
                <a:ea typeface="ADLaM Display" panose="02010000000000000000" pitchFamily="2" charset="0"/>
                <a:cs typeface="ADLaM Display" panose="02010000000000000000" pitchFamily="2" charset="0"/>
              </a:rPr>
              <a:t>like anatomical structures in medical images, such as teeth in X-rays.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7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46543-BBE5-E9E7-247C-A78690275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FMono-Regular"/>
              </a:rPr>
              <a:t>Shifted Patch Tokenization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37623-B974-3387-DB5E-3B07261F2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the input images are divided into patches that are then linearly projected into tokens. Shifted patch tokenization (STP) is introduced to combat the low receptive field of </a:t>
            </a:r>
            <a:r>
              <a:rPr lang="en-US" b="0" i="0" dirty="0" err="1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ViTs</a:t>
            </a:r>
            <a:r>
              <a:rPr lang="en-US" b="0" i="0" dirty="0">
                <a:solidFill>
                  <a:srgbClr val="212529"/>
                </a:solidFill>
                <a:effectLst/>
                <a:latin typeface="Open Sans" panose="020B0606030504020204" pitchFamily="34" charset="0"/>
              </a:rPr>
              <a:t>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27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F426-0D7C-BD56-059B-193E11D4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Motivation1/2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380B0-E3AA-487A-7179-654150325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114300" indent="0">
              <a:buNone/>
            </a:pPr>
            <a:r>
              <a:rPr lang="en-US" sz="2500" u="sng" dirty="0">
                <a:solidFill>
                  <a:schemeClr val="tx1"/>
                </a:solidFill>
              </a:rPr>
              <a:t>Doctors' Perspective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Enhanced Diagnostic Accuracy</a:t>
            </a:r>
            <a:r>
              <a:rPr lang="en-US" dirty="0">
                <a:solidFill>
                  <a:schemeClr val="tx1"/>
                </a:solidFill>
              </a:rPr>
              <a:t>: The system aids in identifying dental anomalies with higher precision.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Time Efficiency</a:t>
            </a:r>
            <a:r>
              <a:rPr lang="en-US" dirty="0">
                <a:solidFill>
                  <a:schemeClr val="tx1"/>
                </a:solidFill>
              </a:rPr>
              <a:t>: Automates segmentation and detection, reducing time spent on manual evaluations.</a:t>
            </a:r>
          </a:p>
        </p:txBody>
      </p:sp>
    </p:spTree>
    <p:extLst>
      <p:ext uri="{BB962C8B-B14F-4D97-AF65-F5344CB8AC3E}">
        <p14:creationId xmlns:p14="http://schemas.microsoft.com/office/powerpoint/2010/main" val="3291092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04A2-DBB5-7912-74E8-DAF732E5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Motivation2/2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C6BAEC-BD69-7FB8-E06A-C923BA261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114300" indent="0">
              <a:buNone/>
            </a:pPr>
            <a:r>
              <a:rPr lang="en-US" sz="2500" b="1" u="sng" dirty="0">
                <a:solidFill>
                  <a:schemeClr val="tx1"/>
                </a:solidFill>
              </a:rPr>
              <a:t> Patient prospective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Early Detection</a:t>
            </a:r>
            <a:r>
              <a:rPr lang="en-US" dirty="0">
                <a:solidFill>
                  <a:schemeClr val="tx1"/>
                </a:solidFill>
              </a:rPr>
              <a:t>: Identifies anomalies at initial stages, preventing serious dental complications.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Faster Service</a:t>
            </a:r>
            <a:r>
              <a:rPr lang="en-US" dirty="0">
                <a:solidFill>
                  <a:schemeClr val="tx1"/>
                </a:solidFill>
              </a:rPr>
              <a:t>: Streamlined diagnostics mean shorter waiting times for treatment plans</a:t>
            </a:r>
            <a:r>
              <a:rPr lang="en-US" dirty="0"/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34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11C20"/>
                </a:solidFill>
              </a:rPr>
              <a:t>Problem statement</a:t>
            </a:r>
            <a:endParaRPr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434343"/>
                </a:solidFill>
              </a:rPr>
              <a:t>Detection accuracy is</a:t>
            </a:r>
            <a:r>
              <a:rPr lang="en" sz="2000" dirty="0">
                <a:solidFill>
                  <a:srgbClr val="311C20"/>
                </a:solidFill>
              </a:rPr>
              <a:t>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low</a:t>
            </a:r>
            <a:r>
              <a:rPr lang="en" sz="2000" b="1" dirty="0">
                <a:solidFill>
                  <a:schemeClr val="tx1"/>
                </a:solidFill>
              </a:rPr>
              <a:t>.</a:t>
            </a: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Choosing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best model that fits the data </a:t>
            </a:r>
            <a:r>
              <a:rPr lang="en" sz="2000" dirty="0">
                <a:solidFill>
                  <a:schemeClr val="tx1"/>
                </a:solidFill>
              </a:rPr>
              <a:t>require huge computational process and time consumption.</a:t>
            </a:r>
            <a:endParaRPr sz="2000" dirty="0">
              <a:solidFill>
                <a:srgbClr val="FF0000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434343"/>
                </a:solidFill>
              </a:rPr>
              <a:t>There is too many</a:t>
            </a:r>
            <a:r>
              <a:rPr lang="en" sz="2000" dirty="0">
                <a:solidFill>
                  <a:srgbClr val="311C20"/>
                </a:solidFill>
              </a:rPr>
              <a:t>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dental anomalies types </a:t>
            </a:r>
            <a:r>
              <a:rPr lang="en" sz="2000" dirty="0">
                <a:solidFill>
                  <a:srgbClr val="311C20"/>
                </a:solidFill>
              </a:rPr>
              <a:t>that cause </a:t>
            </a:r>
            <a:r>
              <a:rPr lang="en" sz="2000" b="1" dirty="0">
                <a:solidFill>
                  <a:schemeClr val="accent1">
                    <a:lumMod val="75000"/>
                  </a:schemeClr>
                </a:solidFill>
              </a:rPr>
              <a:t>shortage of data</a:t>
            </a:r>
            <a:r>
              <a:rPr lang="en" sz="2000" dirty="0">
                <a:solidFill>
                  <a:srgbClr val="311C20"/>
                </a:solidFill>
              </a:rPr>
              <a:t>.</a:t>
            </a: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" sz="2000" dirty="0">
              <a:solidFill>
                <a:srgbClr val="311C20"/>
              </a:solidFill>
            </a:endParaRPr>
          </a:p>
          <a:p>
            <a:pPr marL="342900" lvl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sz="2000" dirty="0">
              <a:solidFill>
                <a:srgbClr val="311C2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AE2D-82B8-4EFE-70AD-EDA499994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" y="480422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800" dirty="0"/>
              <a:t>Jadon, S. (2021, February). COVID-19 detection from scarce chest x-ray image data using few-shot deep learning approach. In Medical imaging 2021: Imaging informatics for healthcare, research, and applications (Vol. 11601, pp. 161-170). SPIE.</a:t>
            </a:r>
            <a:br>
              <a:rPr lang="en-US" sz="800" dirty="0"/>
            </a:br>
            <a:br>
              <a:rPr lang="en-US" sz="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50C84-7056-04C1-FA32-2E55B150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18" y="52923"/>
            <a:ext cx="8776882" cy="451595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" sz="3600" dirty="0">
                <a:solidFill>
                  <a:srgbClr val="311C20"/>
                </a:solidFill>
              </a:rPr>
              <a:t>Related work 1/2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2FFA2-FC41-C515-56D7-775562BA0587}"/>
              </a:ext>
            </a:extLst>
          </p:cNvPr>
          <p:cNvSpPr txBox="1"/>
          <p:nvPr/>
        </p:nvSpPr>
        <p:spPr>
          <a:xfrm>
            <a:off x="311700" y="655830"/>
            <a:ext cx="8520600" cy="365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Approach: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Applying data augmentation techniques (zooming, shearing, and rotation) on the data.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11C20"/>
                </a:solidFill>
              </a:rPr>
              <a:t>Methodologies: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11C20"/>
                </a:solidFill>
              </a:rPr>
              <a:t>      1) </a:t>
            </a:r>
            <a:r>
              <a:rPr lang="en-US" sz="1400" dirty="0">
                <a:solidFill>
                  <a:srgbClr val="C00000"/>
                </a:solidFill>
              </a:rPr>
              <a:t>Few-Shot learning</a:t>
            </a:r>
            <a:r>
              <a:rPr lang="en-US" sz="1400" dirty="0">
                <a:solidFill>
                  <a:srgbClr val="311C20"/>
                </a:solidFill>
              </a:rPr>
              <a:t>: Using </a:t>
            </a:r>
            <a:r>
              <a:rPr lang="en-US" sz="1400" dirty="0">
                <a:solidFill>
                  <a:srgbClr val="C00000"/>
                </a:solidFill>
              </a:rPr>
              <a:t>Siamese Network.                                                                                           </a:t>
            </a:r>
            <a:endParaRPr lang="en-US" sz="1400" dirty="0">
              <a:solidFill>
                <a:srgbClr val="311C20"/>
              </a:solidFill>
            </a:endParaRPr>
          </a:p>
          <a:p>
            <a:pPr marL="127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chemeClr val="dk1"/>
                </a:solidFill>
              </a:rPr>
              <a:t>   </a:t>
            </a:r>
            <a:r>
              <a:rPr lang="en-US" sz="1400" dirty="0">
                <a:solidFill>
                  <a:srgbClr val="311C20"/>
                </a:solidFill>
              </a:rPr>
              <a:t>         2) Combination between Transfer learning and </a:t>
            </a:r>
            <a:r>
              <a:rPr lang="en-US" sz="1400" dirty="0">
                <a:solidFill>
                  <a:srgbClr val="C00000"/>
                </a:solidFill>
              </a:rPr>
              <a:t>Few-Shot learning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Evaluate the previous models using: Accuracy, F1-score, Precision, Recall, and Silhouette Score, the results is shown in Fig.1. </a:t>
            </a:r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Limitations: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1) Data scarcity.</a:t>
            </a:r>
          </a:p>
          <a:p>
            <a:pPr marL="279400" lvl="0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1400" dirty="0">
                <a:solidFill>
                  <a:srgbClr val="311C20"/>
                </a:solidFill>
              </a:rPr>
              <a:t>2) Some of the data may not be represent the real-world data distribution, in this case the model well be biased.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/>
          </a:p>
        </p:txBody>
      </p:sp>
      <p:pic>
        <p:nvPicPr>
          <p:cNvPr id="6" name="Google Shape;83;p16">
            <a:extLst>
              <a:ext uri="{FF2B5EF4-FFF2-40B4-BE49-F238E27FC236}">
                <a16:creationId xmlns:a16="http://schemas.microsoft.com/office/drawing/2014/main" id="{01635939-B5CA-1355-E103-17A94E3008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3188" y="3661926"/>
            <a:ext cx="3769112" cy="1218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832655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2118</Words>
  <Application>Microsoft Office PowerPoint</Application>
  <PresentationFormat>On-screen Show (16:9)</PresentationFormat>
  <Paragraphs>211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ADLaM Display</vt:lpstr>
      <vt:lpstr>Arial</vt:lpstr>
      <vt:lpstr>Consolas</vt:lpstr>
      <vt:lpstr>Helvetica Neue</vt:lpstr>
      <vt:lpstr>HelveticaNeue Regular</vt:lpstr>
      <vt:lpstr>Open Sans</vt:lpstr>
      <vt:lpstr>SFMono-Regular</vt:lpstr>
      <vt:lpstr>Wingdings</vt:lpstr>
      <vt:lpstr>Simple Light</vt:lpstr>
      <vt:lpstr>A Framework for detecting dental anomalies using segmentation, deep learning, few-shot learning, and meta learning techniques</vt:lpstr>
      <vt:lpstr>Agenda</vt:lpstr>
      <vt:lpstr>Introduction 1/2</vt:lpstr>
      <vt:lpstr>Introduction 2/2</vt:lpstr>
      <vt:lpstr>PowerPoint Presentation</vt:lpstr>
      <vt:lpstr>Motivation1/2</vt:lpstr>
      <vt:lpstr>Motivation2/2 </vt:lpstr>
      <vt:lpstr>Problem statement</vt:lpstr>
      <vt:lpstr>Jadon, S. (2021, February). COVID-19 detection from scarce chest x-ray image data using few-shot deep learning approach. In Medical imaging 2021: Imaging informatics for healthcare, research, and applications (Vol. 11601, pp. 161-170). SPIE.  </vt:lpstr>
      <vt:lpstr>Problem 1/3</vt:lpstr>
      <vt:lpstr>Results 1/2</vt:lpstr>
      <vt:lpstr>Results 2/2</vt:lpstr>
      <vt:lpstr>Publication</vt:lpstr>
      <vt:lpstr>Problem 2/3</vt:lpstr>
      <vt:lpstr>Results 1/2</vt:lpstr>
      <vt:lpstr>Results 2/2</vt:lpstr>
      <vt:lpstr>Publication</vt:lpstr>
      <vt:lpstr>Problem 3/3</vt:lpstr>
      <vt:lpstr>Results 1/3</vt:lpstr>
      <vt:lpstr>Results 2/3</vt:lpstr>
      <vt:lpstr>Results 3/3</vt:lpstr>
      <vt:lpstr>Demo</vt:lpstr>
      <vt:lpstr>Conclusion </vt:lpstr>
      <vt:lpstr>PowerPoint Presentation</vt:lpstr>
      <vt:lpstr>Any Question? </vt:lpstr>
      <vt:lpstr>Reference </vt:lpstr>
      <vt:lpstr>Related work 2/2</vt:lpstr>
      <vt:lpstr>System Architecture</vt:lpstr>
      <vt:lpstr>Data Set </vt:lpstr>
      <vt:lpstr>Input Data shape</vt:lpstr>
      <vt:lpstr>Details of used algorithms 1/5(1)</vt:lpstr>
      <vt:lpstr>Details of used algorithms 1/5(2)</vt:lpstr>
      <vt:lpstr>Details of used algorithms 2/5  </vt:lpstr>
      <vt:lpstr>Details of used algorithms 2/5(2)  </vt:lpstr>
      <vt:lpstr>Details of used algorithms 3/5(1)</vt:lpstr>
      <vt:lpstr>Details of used algorithms 3/5(2)</vt:lpstr>
      <vt:lpstr>Details of used algorithms 4/5(2)</vt:lpstr>
      <vt:lpstr>Details of used algorithms 4/5</vt:lpstr>
      <vt:lpstr>Details of used algorithms 5/5</vt:lpstr>
      <vt:lpstr>Expected output </vt:lpstr>
      <vt:lpstr>System evaluation </vt:lpstr>
      <vt:lpstr>Demo 1/6</vt:lpstr>
      <vt:lpstr>Demo 2/6</vt:lpstr>
      <vt:lpstr>Demo 3/6</vt:lpstr>
      <vt:lpstr>Demo 4/6</vt:lpstr>
      <vt:lpstr>Demo 5/6</vt:lpstr>
      <vt:lpstr>Demo 5/6</vt:lpstr>
      <vt:lpstr>Ensemble model</vt:lpstr>
      <vt:lpstr>F1-score</vt:lpstr>
      <vt:lpstr>Few shot learning algorithms </vt:lpstr>
      <vt:lpstr>CNN</vt:lpstr>
      <vt:lpstr>U-Net</vt:lpstr>
      <vt:lpstr>SAM</vt:lpstr>
      <vt:lpstr>Shifted Patch Tokenization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aly essam</cp:lastModifiedBy>
  <cp:revision>24</cp:revision>
  <dcterms:modified xsi:type="dcterms:W3CDTF">2025-06-23T11:27:16Z</dcterms:modified>
</cp:coreProperties>
</file>